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57" d="100"/>
          <a:sy n="57" d="100"/>
        </p:scale>
        <p:origin x="-1075" y="19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0" name="Подзаголовок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76255ED-3CDF-4E0F-9408-55F3C897EA2B}" type="datetimeFigureOut">
              <a:rPr lang="ru-RU" smtClean="0"/>
              <a:pPr/>
              <a:t>02.04.2015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9015896-1881-41A1-96F9-ACA800FA342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76255ED-3CDF-4E0F-9408-55F3C897EA2B}" type="datetimeFigureOut">
              <a:rPr lang="ru-RU" smtClean="0"/>
              <a:pPr/>
              <a:t>02.04.2015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9015896-1881-41A1-96F9-ACA800FA342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76255ED-3CDF-4E0F-9408-55F3C897EA2B}" type="datetimeFigureOut">
              <a:rPr lang="ru-RU" smtClean="0"/>
              <a:pPr/>
              <a:t>02.04.2015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9015896-1881-41A1-96F9-ACA800FA342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76255ED-3CDF-4E0F-9408-55F3C897EA2B}" type="datetimeFigureOut">
              <a:rPr lang="ru-RU" smtClean="0"/>
              <a:pPr/>
              <a:t>02.04.2015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9015896-1881-41A1-96F9-ACA800FA342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Скругленный прямоугольник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76255ED-3CDF-4E0F-9408-55F3C897EA2B}" type="datetimeFigureOut">
              <a:rPr lang="ru-RU" smtClean="0"/>
              <a:pPr/>
              <a:t>02.04.2015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9015896-1881-41A1-96F9-ACA800FA342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76255ED-3CDF-4E0F-9408-55F3C897EA2B}" type="datetimeFigureOut">
              <a:rPr lang="ru-RU" smtClean="0"/>
              <a:pPr/>
              <a:t>02.04.2015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9015896-1881-41A1-96F9-ACA800FA342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76255ED-3CDF-4E0F-9408-55F3C897EA2B}" type="datetimeFigureOut">
              <a:rPr lang="ru-RU" smtClean="0"/>
              <a:pPr/>
              <a:t>02.04.2015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9015896-1881-41A1-96F9-ACA800FA342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76255ED-3CDF-4E0F-9408-55F3C897EA2B}" type="datetimeFigureOut">
              <a:rPr lang="ru-RU" smtClean="0"/>
              <a:pPr/>
              <a:t>02.04.2015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9015896-1881-41A1-96F9-ACA800FA342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76255ED-3CDF-4E0F-9408-55F3C897EA2B}" type="datetimeFigureOut">
              <a:rPr lang="ru-RU" smtClean="0"/>
              <a:pPr/>
              <a:t>02.04.2015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9015896-1881-41A1-96F9-ACA800FA342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76255ED-3CDF-4E0F-9408-55F3C897EA2B}" type="datetimeFigureOut">
              <a:rPr lang="ru-RU" smtClean="0"/>
              <a:pPr/>
              <a:t>02.04.2015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9015896-1881-41A1-96F9-ACA800FA342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с одним скругленным углом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76255ED-3CDF-4E0F-9408-55F3C897EA2B}" type="datetimeFigureOut">
              <a:rPr lang="ru-RU" smtClean="0"/>
              <a:pPr/>
              <a:t>02.04.2015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9015896-1881-41A1-96F9-ACA800FA342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A76255ED-3CDF-4E0F-9408-55F3C897EA2B}" type="datetimeFigureOut">
              <a:rPr lang="ru-RU" smtClean="0"/>
              <a:pPr/>
              <a:t>02.04.2015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69015896-1881-41A1-96F9-ACA800FA342F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500034" y="285728"/>
            <a:ext cx="8186766" cy="5429288"/>
          </a:xfrm>
        </p:spPr>
        <p:txBody>
          <a:bodyPr>
            <a:normAutofit/>
          </a:bodyPr>
          <a:lstStyle/>
          <a:p>
            <a:pPr algn="ctr">
              <a:buNone/>
            </a:pPr>
            <a:endParaRPr lang="ru-RU" sz="3600" b="1" i="1" dirty="0" smtClean="0"/>
          </a:p>
          <a:p>
            <a:pPr algn="ctr">
              <a:buNone/>
            </a:pPr>
            <a:endParaRPr lang="ru-RU" sz="3600" b="1" i="1" dirty="0" smtClean="0"/>
          </a:p>
          <a:p>
            <a:pPr algn="ctr">
              <a:buNone/>
            </a:pPr>
            <a:r>
              <a:rPr lang="ru-RU" sz="3600" b="1" i="1" smtClean="0"/>
              <a:t>ФЕДЕРАЛЬНЫЙ </a:t>
            </a:r>
            <a:r>
              <a:rPr lang="ru-RU" sz="3600" b="1" i="1" dirty="0" smtClean="0"/>
              <a:t>ГОСУДАРСТВЕННЫЙ ОБРАЗОВАТЕЛЬНЫЙ СТАНДАРТ ДОШКОЛЬНОГО ОБРАЗОВАНИЯ</a:t>
            </a:r>
          </a:p>
          <a:p>
            <a:pPr algn="ctr">
              <a:buNone/>
            </a:pPr>
            <a:endParaRPr lang="ru-RU" sz="3600" b="1" i="1" dirty="0" smtClean="0"/>
          </a:p>
          <a:p>
            <a:pPr algn="ctr">
              <a:buNone/>
            </a:pPr>
            <a:r>
              <a:rPr lang="ru-RU" b="1" i="1" dirty="0" smtClean="0"/>
              <a:t> </a:t>
            </a:r>
            <a:endParaRPr lang="ru-RU" b="1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547041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u="sng" dirty="0" smtClean="0"/>
              <a:t>Стандарт решает задачи:</a:t>
            </a:r>
          </a:p>
          <a:p>
            <a:r>
              <a:rPr lang="ru-RU" sz="2400" dirty="0" smtClean="0"/>
              <a:t>обеспечения вариативности и разнообразия содержания образовательных программ и организационных форм уровня дошкольного образования, возможности формирования образовательных программ различных уровней сложности и направленности с учётом образовательных потребностей и способностей воспитанников;</a:t>
            </a:r>
          </a:p>
          <a:p>
            <a:r>
              <a:rPr lang="ru-RU" sz="2400" dirty="0" smtClean="0"/>
              <a:t>формирования </a:t>
            </a:r>
            <a:r>
              <a:rPr lang="ru-RU" sz="2400" dirty="0" err="1" smtClean="0"/>
              <a:t>социокультурной</a:t>
            </a:r>
            <a:r>
              <a:rPr lang="ru-RU" sz="2400" dirty="0" smtClean="0"/>
              <a:t> среды, соответствующей возрастным и индивидуальным особенностям детей;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756036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u="sng" dirty="0" smtClean="0"/>
              <a:t>Стандарт решает задачи:</a:t>
            </a:r>
          </a:p>
          <a:p>
            <a:r>
              <a:rPr lang="ru-RU" sz="2400" dirty="0" smtClean="0"/>
              <a:t>обеспечения равных возможностей полноценного развития каждого ребёнка в период дошкольного детства независимо от места проживания, пола, нации, языка, социального статуса, психофизиологических особенностей (в том числе ограниченных возможностей здоровья); </a:t>
            </a:r>
          </a:p>
          <a:p>
            <a:r>
              <a:rPr lang="ru-RU" sz="2400" dirty="0" smtClean="0"/>
              <a:t>обеспечения преемственности основных образовательных программ дошкольного и начального общего образования; </a:t>
            </a:r>
          </a:p>
          <a:p>
            <a:r>
              <a:rPr lang="ru-RU" sz="2400" dirty="0" smtClean="0"/>
              <a:t> определения направлений для систематического межведомственного взаимодействия, а также взаимодействия педагогических и общественных объединений. </a:t>
            </a:r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5113226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ru-RU" u="sng" dirty="0" smtClean="0"/>
              <a:t>Стандарт является основой для: </a:t>
            </a:r>
          </a:p>
          <a:p>
            <a:r>
              <a:rPr lang="ru-RU" sz="2400" dirty="0" smtClean="0"/>
              <a:t>разработки и реализации Программы; </a:t>
            </a:r>
          </a:p>
          <a:p>
            <a:r>
              <a:rPr lang="ru-RU" sz="2400" dirty="0" smtClean="0"/>
              <a:t>разработки примерных образовательных программ дошкольного образования; </a:t>
            </a:r>
          </a:p>
          <a:p>
            <a:r>
              <a:rPr lang="ru-RU" sz="2400" dirty="0" smtClean="0"/>
              <a:t> разработки нормативов финансового обеспечения реализации Программы; </a:t>
            </a:r>
          </a:p>
          <a:p>
            <a:r>
              <a:rPr lang="ru-RU" sz="2400" dirty="0" smtClean="0"/>
              <a:t>формирования учредителем государственного (муниципального) задания в отношении Организаций; </a:t>
            </a:r>
          </a:p>
          <a:p>
            <a:r>
              <a:rPr lang="ru-RU" sz="2400" dirty="0" smtClean="0"/>
              <a:t>объективной оценки соответствия образовательной деятельности Организации требованиям Стандарта к условиям реализации и структуре Программы; </a:t>
            </a:r>
          </a:p>
          <a:p>
            <a:r>
              <a:rPr lang="ru-RU" sz="2400" dirty="0" smtClean="0"/>
              <a:t> подготовки, профессиональной переподготовки, повышения квалификации и аттестации педагогических работников, административно-управленческого персонала государственных и муниципальных Организаций. </a:t>
            </a:r>
          </a:p>
          <a:p>
            <a:pPr>
              <a:buNone/>
            </a:pPr>
            <a:r>
              <a:rPr lang="ru-RU" dirty="0" smtClean="0"/>
              <a:t>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684598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ru-RU" u="sng" dirty="0" smtClean="0"/>
              <a:t>Стандарт устанавливает требования, обязательные при реализации Программы, в том числе: </a:t>
            </a:r>
          </a:p>
          <a:p>
            <a:r>
              <a:rPr lang="ru-RU" sz="2400" dirty="0" smtClean="0"/>
              <a:t>к структуре Программы; </a:t>
            </a:r>
          </a:p>
          <a:p>
            <a:r>
              <a:rPr lang="ru-RU" sz="2400" dirty="0" smtClean="0"/>
              <a:t>к условиям реализации Программы, включающим требования к психолого-педагогическим, кадровым, финансовым условиям и к предметно-пространственной среде; </a:t>
            </a:r>
          </a:p>
          <a:p>
            <a:r>
              <a:rPr lang="ru-RU" sz="2400" dirty="0" smtClean="0"/>
              <a:t> к результатам освоения Программы, представленным в виде целевых ориентиров дошкольного образования. </a:t>
            </a:r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http://ic.pics.livejournal.com/mon_ru/38423652/211501/211501_original.jpg"/>
          <p:cNvPicPr>
            <a:picLocks noGrp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85720" y="214290"/>
            <a:ext cx="8501122" cy="61436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endParaRPr lang="ru-RU" sz="6000" dirty="0" smtClean="0"/>
          </a:p>
          <a:p>
            <a:pPr algn="ctr">
              <a:buNone/>
            </a:pPr>
            <a:r>
              <a:rPr lang="ru-RU" sz="6000" b="1" i="1" dirty="0" smtClean="0"/>
              <a:t>Спасибо</a:t>
            </a:r>
          </a:p>
          <a:p>
            <a:pPr algn="ctr">
              <a:buNone/>
            </a:pPr>
            <a:r>
              <a:rPr lang="ru-RU" sz="6000" b="1" i="1" dirty="0" smtClean="0"/>
              <a:t> за внимание</a:t>
            </a:r>
            <a:endParaRPr lang="ru-RU" sz="6000" b="1" i="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714356"/>
            <a:ext cx="8258204" cy="5320684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71472" y="530352"/>
            <a:ext cx="8115328" cy="4898912"/>
          </a:xfrm>
        </p:spPr>
        <p:txBody>
          <a:bodyPr>
            <a:normAutofit/>
          </a:bodyPr>
          <a:lstStyle/>
          <a:p>
            <a:r>
              <a:rPr lang="ru-RU" dirty="0" smtClean="0"/>
              <a:t>ФГОС дошкольного образования разрабатывается впервые в российской истории в соответствии с требованиями вступающего в силу 1 сентября 2013 года Федерального закона «Об образовании в Российской Федерации"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041656"/>
          </a:xfrm>
        </p:spPr>
        <p:txBody>
          <a:bodyPr>
            <a:normAutofit/>
          </a:bodyPr>
          <a:lstStyle/>
          <a:p>
            <a:r>
              <a:rPr lang="ru-RU" u="sng" dirty="0" smtClean="0"/>
              <a:t>Предметом регулирования ФГОС дошкольного образования </a:t>
            </a:r>
            <a:r>
              <a:rPr lang="ru-RU" dirty="0" smtClean="0"/>
              <a:t>являются отношения в сфере образования между их участниками, возникающие при реализации основной образовательной программы дошкольного образования организацией, осуществляющей  образовательную деятельность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u="sng" dirty="0" smtClean="0"/>
              <a:t>Стандарт разработан на основе </a:t>
            </a:r>
            <a:r>
              <a:rPr lang="ru-RU" dirty="0" smtClean="0"/>
              <a:t>Конвенции ООН о правах ребенка, Конституции РФ, законодательства РФ и обеспечивает возможность учёта региональных, национальных, этнокультурных и других особенностей народов РФ при разработке и реализации Программы Организацией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u="sng" dirty="0" smtClean="0"/>
              <a:t>При разработке Стандарта учтены:</a:t>
            </a:r>
          </a:p>
          <a:p>
            <a:r>
              <a:rPr lang="ru-RU" dirty="0" smtClean="0"/>
              <a:t>особые образовательные потребности отдельных категорий детей, в том числе с ограниченными возможностями здоровья;</a:t>
            </a:r>
          </a:p>
          <a:p>
            <a:r>
              <a:rPr lang="ru-RU" dirty="0" smtClean="0"/>
              <a:t>возможности освоения ребёнком Программы на разных этапах её реализации.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684598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ru-RU" u="sng" dirty="0" smtClean="0"/>
              <a:t>Стандарт утверждает основные принципы:</a:t>
            </a:r>
          </a:p>
          <a:p>
            <a:r>
              <a:rPr lang="ru-RU" sz="2400" dirty="0" smtClean="0"/>
              <a:t>поддержки разнообразия  детства;</a:t>
            </a:r>
          </a:p>
          <a:p>
            <a:r>
              <a:rPr lang="ru-RU" sz="2400" dirty="0" smtClean="0"/>
              <a:t>сохранения уникальности и </a:t>
            </a:r>
            <a:r>
              <a:rPr lang="ru-RU" sz="2400" dirty="0" err="1" smtClean="0"/>
              <a:t>самоценности</a:t>
            </a:r>
            <a:r>
              <a:rPr lang="ru-RU" sz="2400" dirty="0" smtClean="0"/>
              <a:t> дошкольного детства как важного этапа в общем развитии человека;</a:t>
            </a:r>
          </a:p>
          <a:p>
            <a:r>
              <a:rPr lang="ru-RU" sz="2400" dirty="0" smtClean="0"/>
              <a:t>полноценного проживания ребёнком всех этапов дошкольного детства, амплификации (обогащения) детского развития;</a:t>
            </a:r>
          </a:p>
          <a:p>
            <a:r>
              <a:rPr lang="ru-RU" sz="2400" dirty="0" smtClean="0"/>
              <a:t>создания благоприятной социальной ситуации развития каждого ребёнка в соответствии с его возрастными и индивидуальными особенностями и склонностями;</a:t>
            </a:r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5184664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ru-RU" u="sng" dirty="0" smtClean="0"/>
              <a:t>Стандарт утверждает основные принципы:</a:t>
            </a:r>
          </a:p>
          <a:p>
            <a:r>
              <a:rPr lang="ru-RU" sz="2400" dirty="0" smtClean="0"/>
              <a:t>содействия и сотрудничества детей и взрослых в процессе развития детей и их взаимодействия с людьми, культурой и окружающим миром;</a:t>
            </a:r>
          </a:p>
          <a:p>
            <a:r>
              <a:rPr lang="ru-RU" sz="2400" dirty="0" smtClean="0"/>
              <a:t>приобщения детей к </a:t>
            </a:r>
            <a:r>
              <a:rPr lang="ru-RU" sz="2400" dirty="0" err="1" smtClean="0"/>
              <a:t>социокультурным</a:t>
            </a:r>
            <a:r>
              <a:rPr lang="ru-RU" sz="2400" dirty="0" smtClean="0"/>
              <a:t> нормам,</a:t>
            </a:r>
          </a:p>
          <a:p>
            <a:pPr>
              <a:buNone/>
            </a:pPr>
            <a:r>
              <a:rPr lang="ru-RU" sz="2400" dirty="0" smtClean="0"/>
              <a:t>  традициям семьи, общества и государства; </a:t>
            </a:r>
          </a:p>
          <a:p>
            <a:r>
              <a:rPr lang="ru-RU" sz="2400" dirty="0" smtClean="0"/>
              <a:t> формирования познавательных интересов и познавательных действий ребёнка через его включение в различные виды деятельности;</a:t>
            </a:r>
          </a:p>
          <a:p>
            <a:r>
              <a:rPr lang="ru-RU" sz="2400" dirty="0" smtClean="0"/>
              <a:t>учёта этнокультурной и социальной ситуации развития детей.</a:t>
            </a:r>
          </a:p>
          <a:p>
            <a:pPr>
              <a:buNone/>
            </a:pPr>
            <a:endParaRPr lang="ru-RU" sz="2400" dirty="0" smtClean="0"/>
          </a:p>
          <a:p>
            <a:endParaRPr lang="ru-RU" sz="2400" dirty="0" smtClean="0"/>
          </a:p>
          <a:p>
            <a:pPr>
              <a:buNone/>
            </a:pPr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756036"/>
          </a:xfrm>
        </p:spPr>
        <p:txBody>
          <a:bodyPr>
            <a:normAutofit fontScale="92500"/>
          </a:bodyPr>
          <a:lstStyle/>
          <a:p>
            <a:pPr>
              <a:buNone/>
            </a:pPr>
            <a:r>
              <a:rPr lang="ru-RU" u="sng" dirty="0" smtClean="0"/>
              <a:t>Стандарт преследует следующие цели</a:t>
            </a:r>
            <a:r>
              <a:rPr lang="ru-RU" dirty="0" smtClean="0"/>
              <a:t>:</a:t>
            </a:r>
          </a:p>
          <a:p>
            <a:r>
              <a:rPr lang="ru-RU" sz="2400" dirty="0" smtClean="0"/>
              <a:t>обеспечение государством равенства возможностей для каждого ребёнка в получении качественного дошкольного образования;</a:t>
            </a:r>
          </a:p>
          <a:p>
            <a:r>
              <a:rPr lang="ru-RU" sz="2400" dirty="0" smtClean="0"/>
              <a:t>обеспечение государственных гарантий уровня и качества образования на основе единства обязательных требований к условиям реализации основных образовательных программ, их структуре и результатам их освоения;</a:t>
            </a:r>
          </a:p>
          <a:p>
            <a:r>
              <a:rPr lang="ru-RU" sz="2400" dirty="0" smtClean="0"/>
              <a:t>сохранение единства образовательного пространства РФ относительно уровня дошкольного образования.</a:t>
            </a:r>
          </a:p>
          <a:p>
            <a:endParaRPr lang="ru-RU" sz="2400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582760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u="sng" dirty="0" smtClean="0"/>
              <a:t>Стандарт решает задачи:</a:t>
            </a:r>
          </a:p>
          <a:p>
            <a:r>
              <a:rPr lang="ru-RU" sz="2400" dirty="0" smtClean="0"/>
              <a:t>охраны и укрепления физического и психического здоровья детей;</a:t>
            </a:r>
          </a:p>
          <a:p>
            <a:r>
              <a:rPr lang="ru-RU" sz="2400" dirty="0" smtClean="0"/>
              <a:t>сохранения и поддержки индивидуальности ребёнка, развития индивидуальных способностей и творческого потенциала каждого ребёнка как субъекта отношений с людьми, миром и самим собой;</a:t>
            </a:r>
          </a:p>
          <a:p>
            <a:r>
              <a:rPr lang="ru-RU" sz="2400" dirty="0" smtClean="0"/>
              <a:t>формирования общей культуры воспитанников, развития их нравственных, интеллектуальных, физических, эстетических качеств, инициативности, самостоятельности, формирования предпосылок к учебной деятельности;</a:t>
            </a:r>
          </a:p>
          <a:p>
            <a:endParaRPr lang="ru-RU" sz="2400" dirty="0" smtClean="0"/>
          </a:p>
          <a:p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спект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Аспект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112</TotalTime>
  <Words>603</Words>
  <Application>Microsoft Office PowerPoint</Application>
  <PresentationFormat>Экран (4:3)</PresentationFormat>
  <Paragraphs>53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Аспект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Reanimator Extreme Edition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Vika</dc:creator>
  <cp:lastModifiedBy>2</cp:lastModifiedBy>
  <cp:revision>14</cp:revision>
  <dcterms:created xsi:type="dcterms:W3CDTF">2013-08-13T15:19:17Z</dcterms:created>
  <dcterms:modified xsi:type="dcterms:W3CDTF">2015-04-02T11:07:37Z</dcterms:modified>
</cp:coreProperties>
</file>